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4" r:id="rId2"/>
    <p:sldMasterId id="2147483698" r:id="rId3"/>
    <p:sldMasterId id="2147483670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8" r:id="rId6"/>
    <p:sldId id="259" r:id="rId7"/>
    <p:sldId id="265" r:id="rId8"/>
    <p:sldId id="257" r:id="rId9"/>
    <p:sldId id="262" r:id="rId10"/>
    <p:sldId id="274" r:id="rId11"/>
    <p:sldId id="269" r:id="rId12"/>
    <p:sldId id="270" r:id="rId13"/>
    <p:sldId id="271" r:id="rId14"/>
    <p:sldId id="272" r:id="rId15"/>
    <p:sldId id="267" r:id="rId16"/>
    <p:sldId id="268" r:id="rId17"/>
  </p:sldIdLst>
  <p:sldSz cx="9144000" cy="5143500" type="screen16x9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70402" autoAdjust="0"/>
  </p:normalViewPr>
  <p:slideViewPr>
    <p:cSldViewPr snapToGrid="0" showGuides="1">
      <p:cViewPr varScale="1">
        <p:scale>
          <a:sx n="102" d="100"/>
          <a:sy n="102" d="100"/>
        </p:scale>
        <p:origin x="1038" y="96"/>
      </p:cViewPr>
      <p:guideLst>
        <p:guide orient="horz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92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29FE4-5A8A-4E3E-BF30-50653320F803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CD8B3-AC26-4E93-BFE5-D088C03FEC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8044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D5BAB-E0D0-437A-9058-430252D9D618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B2F27-15E0-4742-B0BA-181C870B2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80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B2F27-15E0-4742-B0BA-181C870B2AA2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2963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B2F27-15E0-4742-B0BA-181C870B2AA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535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B2F27-15E0-4742-B0BA-181C870B2AA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769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B2F27-15E0-4742-B0BA-181C870B2AA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867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B2F27-15E0-4742-B0BA-181C870B2AA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444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B2F27-15E0-4742-B0BA-181C870B2AA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454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B2F27-15E0-4742-B0BA-181C870B2AA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879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B2F27-15E0-4742-B0BA-181C870B2AA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21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B2F27-15E0-4742-B0BA-181C870B2AA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8982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B2F27-15E0-4742-B0BA-181C870B2AA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655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B2F27-15E0-4742-B0BA-181C870B2AA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842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B2F27-15E0-4742-B0BA-181C870B2AA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731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B2F27-15E0-4742-B0BA-181C870B2AA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70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000">
                <a:srgbClr val="EDEDED"/>
              </a:gs>
              <a:gs pos="98750">
                <a:srgbClr val="EDEDED"/>
              </a:gs>
              <a:gs pos="56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95313" y="1537437"/>
            <a:ext cx="7953375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95312" y="2690374"/>
            <a:ext cx="7953375" cy="131445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" y="165600"/>
            <a:ext cx="1928241" cy="4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7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vå bilder - Grön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0" y="4967591"/>
            <a:ext cx="9144000" cy="1802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5314" y="588962"/>
            <a:ext cx="3321078" cy="101758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1960563"/>
            <a:ext cx="3321078" cy="225775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4572000" y="588963"/>
            <a:ext cx="4572000" cy="218880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10"/>
          <p:cNvSpPr>
            <a:spLocks noGrp="1"/>
          </p:cNvSpPr>
          <p:nvPr>
            <p:ph type="pic" sz="quarter" idx="17"/>
          </p:nvPr>
        </p:nvSpPr>
        <p:spPr>
          <a:xfrm>
            <a:off x="4572000" y="2778791"/>
            <a:ext cx="4572000" cy="218880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31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- Grön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0" y="588963"/>
            <a:ext cx="9144000" cy="4378325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10" name="Rektangel 9"/>
          <p:cNvSpPr/>
          <p:nvPr userDrawn="1"/>
        </p:nvSpPr>
        <p:spPr>
          <a:xfrm>
            <a:off x="0" y="4967591"/>
            <a:ext cx="9144000" cy="1802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1960563"/>
            <a:ext cx="3321078" cy="225775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1372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- Blå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4967591"/>
            <a:ext cx="9144000" cy="1802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5314" y="588962"/>
            <a:ext cx="3321078" cy="1017587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1960563"/>
            <a:ext cx="3321078" cy="225775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4572000" y="588963"/>
            <a:ext cx="4572000" cy="4378325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7397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vå bilder - Blå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4967591"/>
            <a:ext cx="9144000" cy="1802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5314" y="588962"/>
            <a:ext cx="3321078" cy="101758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1960563"/>
            <a:ext cx="3321078" cy="225775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4572000" y="588963"/>
            <a:ext cx="4572000" cy="218880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10"/>
          <p:cNvSpPr>
            <a:spLocks noGrp="1"/>
          </p:cNvSpPr>
          <p:nvPr>
            <p:ph type="pic" sz="quarter" idx="17"/>
          </p:nvPr>
        </p:nvSpPr>
        <p:spPr>
          <a:xfrm>
            <a:off x="4572000" y="2778791"/>
            <a:ext cx="4572000" cy="218880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373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- Blå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4967591"/>
            <a:ext cx="9144000" cy="1802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0" y="588963"/>
            <a:ext cx="9144000" cy="4378325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1960563"/>
            <a:ext cx="3321078" cy="225775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8533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- Varia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-1587" y="0"/>
            <a:ext cx="9144000" cy="5143500"/>
          </a:xfrm>
          <a:prstGeom prst="rect">
            <a:avLst/>
          </a:prstGeom>
          <a:gradFill flip="none" rotWithShape="1">
            <a:gsLst>
              <a:gs pos="2000">
                <a:srgbClr val="EDEDED"/>
              </a:gs>
              <a:gs pos="98750">
                <a:srgbClr val="EDEDED"/>
              </a:gs>
              <a:gs pos="56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95313" y="1537437"/>
            <a:ext cx="7953375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95312" y="2690374"/>
            <a:ext cx="7953375" cy="131445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" y="165600"/>
            <a:ext cx="1928241" cy="4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92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- Vari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98750">
                <a:schemeClr val="bg1"/>
              </a:gs>
              <a:gs pos="71000">
                <a:srgbClr val="DADAD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7"/>
            <a:ext cx="9144000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95314" y="1537437"/>
            <a:ext cx="5538068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95313" y="2690374"/>
            <a:ext cx="5538068" cy="131445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" y="165600"/>
            <a:ext cx="1928241" cy="4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62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- Varia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98750">
                <a:schemeClr val="bg1"/>
              </a:gs>
              <a:gs pos="71000">
                <a:srgbClr val="DADAD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09625" y="873235"/>
            <a:ext cx="6124752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09624" y="2026172"/>
            <a:ext cx="6124752" cy="69977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" y="165600"/>
            <a:ext cx="1928241" cy="4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26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439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1960563"/>
            <a:ext cx="3321078" cy="264795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idx="13"/>
          </p:nvPr>
        </p:nvSpPr>
        <p:spPr>
          <a:xfrm>
            <a:off x="4149697" y="1960563"/>
            <a:ext cx="3321078" cy="264795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694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4058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696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ch bild - Blå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4967591"/>
            <a:ext cx="9144000" cy="1802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5314" y="588962"/>
            <a:ext cx="3321078" cy="1017587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1960563"/>
            <a:ext cx="3321078" cy="225775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4572000" y="588963"/>
            <a:ext cx="4572000" cy="4378325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147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1960563"/>
            <a:ext cx="6875462" cy="22685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20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1960563"/>
            <a:ext cx="3321078" cy="225775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/>
          <p:cNvSpPr>
            <a:spLocks noGrp="1"/>
          </p:cNvSpPr>
          <p:nvPr>
            <p:ph idx="13"/>
          </p:nvPr>
        </p:nvSpPr>
        <p:spPr>
          <a:xfrm>
            <a:off x="4149697" y="1960563"/>
            <a:ext cx="3321078" cy="225775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9734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- Grön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4967591"/>
            <a:ext cx="9144000" cy="1802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5314" y="588962"/>
            <a:ext cx="3321078" cy="1017587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1960563"/>
            <a:ext cx="3321078" cy="225775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4572000" y="588963"/>
            <a:ext cx="4572000" cy="4378325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56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95314" y="588962"/>
            <a:ext cx="6875462" cy="101758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5314" y="1960563"/>
            <a:ext cx="6875462" cy="2634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67475" y="4995643"/>
            <a:ext cx="540000" cy="118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Datum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71544" y="4995643"/>
            <a:ext cx="3800912" cy="118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37313" y="4995643"/>
            <a:ext cx="540000" cy="118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" y="165600"/>
            <a:ext cx="1928241" cy="4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5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0" r:id="rId3"/>
    <p:sldLayoutId id="2147483654" r:id="rId4"/>
    <p:sldLayoutId id="2147483655" r:id="rId5"/>
    <p:sldLayoutId id="2147483729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6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ts val="0"/>
        </a:spcBef>
        <a:buFont typeface="Arial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95314" y="588962"/>
            <a:ext cx="6875462" cy="101758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5314" y="1960563"/>
            <a:ext cx="6875462" cy="2634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67475" y="4995643"/>
            <a:ext cx="540000" cy="118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Datum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71544" y="4995643"/>
            <a:ext cx="3800912" cy="118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37313" y="4995643"/>
            <a:ext cx="540000" cy="118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" y="165600"/>
            <a:ext cx="1928241" cy="4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8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64" r:id="rId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6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ts val="0"/>
        </a:spcBef>
        <a:buFont typeface="Arial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95314" y="588962"/>
            <a:ext cx="6875462" cy="101758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5314" y="1960563"/>
            <a:ext cx="6875462" cy="2634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67475" y="4995643"/>
            <a:ext cx="540000" cy="118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Datum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71544" y="4995643"/>
            <a:ext cx="3800912" cy="118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37313" y="4995643"/>
            <a:ext cx="540000" cy="118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/>
          <p:cNvPicPr>
            <a:picLocks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" y="165600"/>
            <a:ext cx="1928241" cy="4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8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28" r:id="rId2"/>
    <p:sldLayoutId id="2147483708" r:id="rId3"/>
    <p:sldLayoutId id="2147483707" r:id="rId4"/>
    <p:sldLayoutId id="2147483727" r:id="rId5"/>
    <p:sldLayoutId id="2147483709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6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ts val="0"/>
        </a:spcBef>
        <a:buFont typeface="Arial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95314" y="588962"/>
            <a:ext cx="6875462" cy="101758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5314" y="1960563"/>
            <a:ext cx="6875462" cy="2634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67475" y="4995643"/>
            <a:ext cx="540000" cy="118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Datum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71544" y="4995643"/>
            <a:ext cx="3800912" cy="118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37313" y="4995643"/>
            <a:ext cx="540000" cy="118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" y="165600"/>
            <a:ext cx="1928241" cy="4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8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6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ts val="0"/>
        </a:spcBef>
        <a:buFont typeface="Arial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Kultursamhället - utvecklad samverkan mellan stat, region och kommmun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3306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8269D9-D67B-80AC-8864-0E5867689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4" y="588963"/>
            <a:ext cx="3321078" cy="554989"/>
          </a:xfrm>
        </p:spPr>
        <p:txBody>
          <a:bodyPr>
            <a:normAutofit/>
          </a:bodyPr>
          <a:lstStyle/>
          <a:p>
            <a:r>
              <a:rPr lang="sv-SE" sz="2400" dirty="0"/>
              <a:t>Staten i modellen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24BE29-EA34-575B-BA65-B1AA77A3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177" y="1367269"/>
            <a:ext cx="4142232" cy="3515627"/>
          </a:xfrm>
        </p:spPr>
        <p:txBody>
          <a:bodyPr/>
          <a:lstStyle/>
          <a:p>
            <a:r>
              <a:rPr lang="sv-SE" sz="1400" dirty="0"/>
              <a:t>Statsbidrag till etablerade kulturverksamheter </a:t>
            </a:r>
            <a:r>
              <a:rPr lang="sv-SE" sz="1400" dirty="0" err="1"/>
              <a:t>nycklas</a:t>
            </a:r>
            <a:r>
              <a:rPr lang="sv-SE" sz="1400" dirty="0"/>
              <a:t> ut från regering/riksdag,</a:t>
            </a:r>
          </a:p>
          <a:p>
            <a:r>
              <a:rPr lang="sv-SE" sz="1400" dirty="0"/>
              <a:t>Mer fokus på den politiska dialogen, </a:t>
            </a:r>
          </a:p>
          <a:p>
            <a:r>
              <a:rPr lang="sv-SE" sz="1400" dirty="0"/>
              <a:t>Samverkan på statlig nivå bör fokusera mer på hur olika statliga insatser kan samspela med andra samhällsnivåer för att uppnå önskade prioriteringar,</a:t>
            </a:r>
          </a:p>
          <a:p>
            <a:r>
              <a:rPr lang="sv-SE" sz="1400" dirty="0"/>
              <a:t>Myndigheter/institutioner ska fokusera på konkreta samverkansprojekt med region och kommun, </a:t>
            </a:r>
          </a:p>
          <a:p>
            <a:r>
              <a:rPr lang="sv-SE" sz="1400" dirty="0"/>
              <a:t>Statens kulturråd ska inte längre styra innehållet i regionala kulturplaner, utan aktuell statlig myndighet ska vara en part i framtagandet av kultursamverkansplanen.</a:t>
            </a:r>
          </a:p>
          <a:p>
            <a:endParaRPr lang="sv-SE" sz="1400" dirty="0"/>
          </a:p>
        </p:txBody>
      </p:sp>
      <p:pic>
        <p:nvPicPr>
          <p:cNvPr id="10" name="Platshållare för bild 9" descr="En bild som visar klädsel, person, Människoansikte, inomhus&#10;&#10;Automatiskt genererad beskrivning">
            <a:extLst>
              <a:ext uri="{FF2B5EF4-FFF2-40B4-BE49-F238E27FC236}">
                <a16:creationId xmlns:a16="http://schemas.microsoft.com/office/drawing/2014/main" id="{4833C7FF-779C-6BBA-14F9-DC427CC7CCD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5178" r="151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738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CB6762-0284-5C80-2A6B-32CF9697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898" y="588963"/>
            <a:ext cx="3321078" cy="454405"/>
          </a:xfrm>
        </p:spPr>
        <p:txBody>
          <a:bodyPr>
            <a:normAutofit/>
          </a:bodyPr>
          <a:lstStyle/>
          <a:p>
            <a:r>
              <a:rPr lang="sv-SE" sz="2400" dirty="0"/>
              <a:t>Kultursamverkansplaner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930B69-EFBB-E954-3C54-0784CA106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256474"/>
            <a:ext cx="4059936" cy="3580701"/>
          </a:xfrm>
        </p:spPr>
        <p:txBody>
          <a:bodyPr/>
          <a:lstStyle/>
          <a:p>
            <a:r>
              <a:rPr lang="sv-SE" sz="1400" dirty="0"/>
              <a:t>Ska innehålla beskrivningar av konkreta insatser i samverkan där statliga kulturmedel ingår, </a:t>
            </a:r>
          </a:p>
          <a:p>
            <a:r>
              <a:rPr lang="sv-SE" sz="1400" dirty="0"/>
              <a:t>Behöver inte antas politiskt, </a:t>
            </a:r>
          </a:p>
          <a:p>
            <a:r>
              <a:rPr lang="sv-SE" sz="1400" dirty="0"/>
              <a:t>Ska vara flytande och revideras vid behov, </a:t>
            </a:r>
          </a:p>
          <a:p>
            <a:r>
              <a:rPr lang="sv-SE" sz="1400" dirty="0"/>
              <a:t>Regionerna ansvara för framtagandet, </a:t>
            </a:r>
          </a:p>
          <a:p>
            <a:r>
              <a:rPr lang="sv-SE" sz="1400" dirty="0"/>
              <a:t>Staten måste vara överens med region och/eller kommun, </a:t>
            </a:r>
          </a:p>
          <a:p>
            <a:r>
              <a:rPr lang="sv-SE" sz="1400" dirty="0"/>
              <a:t>Planerna kan innehålla beskrivningar av enbart kommunala insatser i samverkan med stat (samverkansstöd),</a:t>
            </a:r>
          </a:p>
          <a:p>
            <a:r>
              <a:rPr lang="sv-SE" sz="1400" dirty="0"/>
              <a:t>Ska tas fram i dialog med det fria kulturlivet (alla som inte ”ägs” av det offentliga). </a:t>
            </a:r>
          </a:p>
        </p:txBody>
      </p:sp>
      <p:pic>
        <p:nvPicPr>
          <p:cNvPr id="18" name="Platshållare för bild 17" descr="En bild som visar klädsel, person, Teater, Performance art&#10;&#10;Automatiskt genererad beskrivning">
            <a:extLst>
              <a:ext uri="{FF2B5EF4-FFF2-40B4-BE49-F238E27FC236}">
                <a16:creationId xmlns:a16="http://schemas.microsoft.com/office/drawing/2014/main" id="{9B827309-360F-0138-23E9-6B67F626ED1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5178" r="151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6133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xt, skärmbild, diagram, cirkel&#10;&#10;Automatiskt genererad beskrivning">
            <a:extLst>
              <a:ext uri="{FF2B5EF4-FFF2-40B4-BE49-F238E27FC236}">
                <a16:creationId xmlns:a16="http://schemas.microsoft.com/office/drawing/2014/main" id="{39F09661-03CB-D36A-888F-197E00C95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1" y="1358276"/>
            <a:ext cx="5769863" cy="2779948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222577B6-3C0E-1CB9-9423-C1D1AFE79AF0}"/>
              </a:ext>
            </a:extLst>
          </p:cNvPr>
          <p:cNvSpPr txBox="1"/>
          <p:nvPr/>
        </p:nvSpPr>
        <p:spPr>
          <a:xfrm>
            <a:off x="283464" y="4544568"/>
            <a:ext cx="401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/>
              <a:t>Illustration från </a:t>
            </a:r>
            <a:r>
              <a:rPr lang="sv-SE" sz="900" i="1" dirty="0"/>
              <a:t>Kultursamhället – utvecklad samverkan mellan stat, region och kommun s. 199.</a:t>
            </a:r>
            <a:endParaRPr lang="sv-SE" sz="900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C2541C1-B462-F38D-7EC3-C42E769C7093}"/>
              </a:ext>
            </a:extLst>
          </p:cNvPr>
          <p:cNvSpPr txBox="1"/>
          <p:nvPr/>
        </p:nvSpPr>
        <p:spPr>
          <a:xfrm>
            <a:off x="5175503" y="482056"/>
            <a:ext cx="36941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Stat, region och kommun ska verka på en jämlik nivå: från flernivåstyrning till flernivåsamverkan. </a:t>
            </a:r>
          </a:p>
          <a:p>
            <a:endParaRPr lang="sv-SE" sz="2000" dirty="0" err="1"/>
          </a:p>
        </p:txBody>
      </p:sp>
      <p:pic>
        <p:nvPicPr>
          <p:cNvPr id="11" name="Bild 10" descr="Nedpil med hel fyllning">
            <a:extLst>
              <a:ext uri="{FF2B5EF4-FFF2-40B4-BE49-F238E27FC236}">
                <a16:creationId xmlns:a16="http://schemas.microsoft.com/office/drawing/2014/main" id="{3706EF6F-AF20-D772-CA79-B1789DE67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65391" y="1225567"/>
            <a:ext cx="914400" cy="914400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925DE0A0-3BE5-05E1-926A-AAFB7E43615C}"/>
              </a:ext>
            </a:extLst>
          </p:cNvPr>
          <p:cNvSpPr txBox="1"/>
          <p:nvPr/>
        </p:nvSpPr>
        <p:spPr>
          <a:xfrm>
            <a:off x="5312663" y="2202418"/>
            <a:ext cx="36941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§ 2 Samverkan ska främja allas möjlighet till kulturupplevelser, bildning och att utveckla sina skapande förmågor samt bidra till konstnärlig kvalitet och förnyelse.</a:t>
            </a:r>
          </a:p>
          <a:p>
            <a:endParaRPr lang="sv-SE" sz="2000" dirty="0" err="1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E4F9C572-D627-4DBC-6F8E-C471BE47249D}"/>
              </a:ext>
            </a:extLst>
          </p:cNvPr>
          <p:cNvSpPr txBox="1"/>
          <p:nvPr/>
        </p:nvSpPr>
        <p:spPr>
          <a:xfrm>
            <a:off x="5591555" y="3939065"/>
            <a:ext cx="3136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Beslut: Stat, region och kommun ska vara överens.</a:t>
            </a:r>
          </a:p>
        </p:txBody>
      </p:sp>
    </p:spTree>
    <p:extLst>
      <p:ext uri="{BB962C8B-B14F-4D97-AF65-F5344CB8AC3E}">
        <p14:creationId xmlns:p14="http://schemas.microsoft.com/office/powerpoint/2010/main" val="525651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5D331D-3EE9-B14F-70DE-7F490CE55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02" y="223202"/>
            <a:ext cx="6875462" cy="1017587"/>
          </a:xfrm>
        </p:spPr>
        <p:txBody>
          <a:bodyPr/>
          <a:lstStyle/>
          <a:p>
            <a:r>
              <a:rPr lang="sv-SE" dirty="0"/>
              <a:t>Finansiering</a:t>
            </a:r>
          </a:p>
        </p:txBody>
      </p:sp>
      <p:pic>
        <p:nvPicPr>
          <p:cNvPr id="4" name="Bildobjekt 3" descr="En bild som visar text, skärmbild, Teckensnitt&#10;&#10;Automatiskt genererad beskrivning">
            <a:extLst>
              <a:ext uri="{FF2B5EF4-FFF2-40B4-BE49-F238E27FC236}">
                <a16:creationId xmlns:a16="http://schemas.microsoft.com/office/drawing/2014/main" id="{3E3C26DC-152C-8207-94E4-2E8988C48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52" y="1586454"/>
            <a:ext cx="5669280" cy="3370026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94CC5C2D-2E4E-C350-6849-37E0DA96734E}"/>
              </a:ext>
            </a:extLst>
          </p:cNvPr>
          <p:cNvSpPr txBox="1"/>
          <p:nvPr/>
        </p:nvSpPr>
        <p:spPr>
          <a:xfrm>
            <a:off x="475488" y="4663440"/>
            <a:ext cx="401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/>
              <a:t>Illustration från </a:t>
            </a:r>
            <a:r>
              <a:rPr lang="sv-SE" sz="900" i="1" dirty="0"/>
              <a:t>Kultursamhället – utvecklad samverkan mellan stat, region och kommun s. 221.</a:t>
            </a:r>
            <a:endParaRPr lang="sv-SE" sz="9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2B7DE41-B50A-4ED2-D7C6-C74D08D2968A}"/>
              </a:ext>
            </a:extLst>
          </p:cNvPr>
          <p:cNvSpPr txBox="1"/>
          <p:nvPr/>
        </p:nvSpPr>
        <p:spPr>
          <a:xfrm>
            <a:off x="5971032" y="2008852"/>
            <a:ext cx="2871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Kommunala kulturpåsar: </a:t>
            </a:r>
          </a:p>
          <a:p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Gäller inledningsvis kommuner som fördelar statsbidrag,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Det finns tankar om att det på sikt kan gälla alla kommuner.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Får en ”påse” med alla medel som kommunen fördelar själv. </a:t>
            </a:r>
          </a:p>
        </p:txBody>
      </p:sp>
    </p:spTree>
    <p:extLst>
      <p:ext uri="{BB962C8B-B14F-4D97-AF65-F5344CB8AC3E}">
        <p14:creationId xmlns:p14="http://schemas.microsoft.com/office/powerpoint/2010/main" val="50590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"/>
          <p:cNvSpPr txBox="1">
            <a:spLocks/>
          </p:cNvSpPr>
          <p:nvPr/>
        </p:nvSpPr>
        <p:spPr>
          <a:xfrm>
            <a:off x="547833" y="662455"/>
            <a:ext cx="5953769" cy="5002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000" b="1" dirty="0"/>
              <a:t>Samverkansmodellens nuvarande form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586289" y="2302298"/>
            <a:ext cx="45445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Region Örebro län ansvarar för att främja god tillgång</a:t>
            </a:r>
            <a:br>
              <a:rPr lang="sv-SE" sz="1400" dirty="0"/>
            </a:br>
            <a:r>
              <a:rPr lang="sv-SE" sz="1400" dirty="0"/>
              <a:t>för länets invånare av * </a:t>
            </a:r>
          </a:p>
          <a:p>
            <a:endParaRPr lang="sv-SE" sz="1400" dirty="0"/>
          </a:p>
          <a:p>
            <a:r>
              <a:rPr lang="sv-SE" sz="1400" dirty="0"/>
              <a:t>1. professionell teater-, dans- och musikverksamhet,</a:t>
            </a:r>
            <a:br>
              <a:rPr lang="sv-SE" sz="1400" dirty="0"/>
            </a:br>
            <a:r>
              <a:rPr lang="sv-SE" sz="1400" dirty="0"/>
              <a:t>2. museiverksamhet och museernas kulturmiljöarbete,</a:t>
            </a:r>
            <a:br>
              <a:rPr lang="sv-SE" sz="1400" dirty="0"/>
            </a:br>
            <a:r>
              <a:rPr lang="sv-SE" sz="1400" dirty="0"/>
              <a:t>3. biblioteksverksamhet och läs- och litteraturfrämjande verksamhet,</a:t>
            </a:r>
            <a:br>
              <a:rPr lang="sv-SE" sz="1400" dirty="0"/>
            </a:br>
            <a:r>
              <a:rPr lang="sv-SE" sz="1400" dirty="0"/>
              <a:t>4. professionell bild- och </a:t>
            </a:r>
            <a:r>
              <a:rPr lang="sv-SE" sz="1400" dirty="0" err="1"/>
              <a:t>formverksamhet</a:t>
            </a:r>
            <a:r>
              <a:rPr lang="sv-SE" sz="1400" dirty="0"/>
              <a:t>,</a:t>
            </a:r>
            <a:br>
              <a:rPr lang="sv-SE" sz="1400" dirty="0"/>
            </a:br>
            <a:r>
              <a:rPr lang="sv-SE" sz="1400" dirty="0"/>
              <a:t>5. regional enskild arkivverksamhet,</a:t>
            </a:r>
            <a:br>
              <a:rPr lang="sv-SE" sz="1400" dirty="0"/>
            </a:br>
            <a:r>
              <a:rPr lang="sv-SE" sz="1400" dirty="0"/>
              <a:t>6. filmkulturell verksamhet och</a:t>
            </a:r>
            <a:br>
              <a:rPr lang="sv-SE" sz="1400" dirty="0"/>
            </a:br>
            <a:r>
              <a:rPr lang="sv-SE" sz="1400" dirty="0"/>
              <a:t>7. hemslöjd.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816" y="4015624"/>
            <a:ext cx="1556302" cy="1039192"/>
          </a:xfrm>
          <a:prstGeom prst="teardrop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718" y="4008212"/>
            <a:ext cx="1602739" cy="1070199"/>
          </a:xfrm>
          <a:prstGeom prst="teardrop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670" y="1823505"/>
            <a:ext cx="1616692" cy="1079516"/>
          </a:xfrm>
          <a:prstGeom prst="teardrop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723" y="4058028"/>
            <a:ext cx="1553606" cy="1037392"/>
          </a:xfrm>
          <a:prstGeom prst="teardrop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197" y="4016260"/>
            <a:ext cx="1591638" cy="1061515"/>
          </a:xfrm>
          <a:prstGeom prst="teardrop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498" y="750867"/>
            <a:ext cx="1562294" cy="1043193"/>
          </a:xfrm>
          <a:prstGeom prst="teardrop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957" y="2914218"/>
            <a:ext cx="1605377" cy="1071961"/>
          </a:xfrm>
          <a:prstGeom prst="teardrop">
            <a:avLst/>
          </a:prstGeom>
        </p:spPr>
      </p:pic>
      <p:sp>
        <p:nvSpPr>
          <p:cNvPr id="15" name="Ellips 14"/>
          <p:cNvSpPr/>
          <p:nvPr/>
        </p:nvSpPr>
        <p:spPr>
          <a:xfrm>
            <a:off x="4977105" y="1990305"/>
            <a:ext cx="1946565" cy="19465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/>
              <a:t>* Enligt den statliga förordningen (2010:2012)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513399" y="1299760"/>
            <a:ext cx="536773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Utifrån kulturplanen fördelar Region Örebro län statliga och regionala verksamhetsbidrag till professionella kulturaktörer</a:t>
            </a:r>
          </a:p>
          <a:p>
            <a:endParaRPr lang="sv-SE" sz="2000" dirty="0" err="1"/>
          </a:p>
        </p:txBody>
      </p:sp>
    </p:spTree>
    <p:extLst>
      <p:ext uri="{BB962C8B-B14F-4D97-AF65-F5344CB8AC3E}">
        <p14:creationId xmlns:p14="http://schemas.microsoft.com/office/powerpoint/2010/main" val="352458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33" r="-23833"/>
          <a:stretch/>
        </p:blipFill>
        <p:spPr>
          <a:xfrm>
            <a:off x="3660753" y="586925"/>
            <a:ext cx="4572000" cy="4378325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4119" y="653616"/>
            <a:ext cx="4794371" cy="874241"/>
          </a:xfrm>
        </p:spPr>
        <p:txBody>
          <a:bodyPr>
            <a:normAutofit fontScale="90000"/>
          </a:bodyPr>
          <a:lstStyle/>
          <a:p>
            <a:r>
              <a:rPr lang="sv-SE" sz="3200" dirty="0"/>
              <a:t>Regionala aktörer med verksamhetsmedel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2715698"/>
            <a:ext cx="2355991" cy="1988731"/>
          </a:xfrm>
        </p:spPr>
        <p:txBody>
          <a:bodyPr/>
          <a:lstStyle/>
          <a:p>
            <a:pPr marL="0" indent="0">
              <a:buNone/>
            </a:pPr>
            <a:r>
              <a:rPr lang="sv-SE" sz="1600" b="1" dirty="0">
                <a:solidFill>
                  <a:srgbClr val="E5007D"/>
                </a:solidFill>
              </a:rPr>
              <a:t>Samverkansmodellen</a:t>
            </a:r>
            <a:br>
              <a:rPr lang="sv-SE" dirty="0"/>
            </a:br>
            <a:endParaRPr lang="sv-SE" dirty="0"/>
          </a:p>
          <a:p>
            <a:pPr marL="0" indent="0">
              <a:buNone/>
            </a:pPr>
            <a:r>
              <a:rPr lang="sv-SE" sz="1600" b="1" dirty="0"/>
              <a:t>Enbart regionala medel</a:t>
            </a:r>
            <a:br>
              <a:rPr lang="sv-SE" dirty="0"/>
            </a:br>
            <a:endParaRPr lang="sv-SE" dirty="0"/>
          </a:p>
          <a:p>
            <a:endParaRPr lang="sv-SE" dirty="0"/>
          </a:p>
        </p:txBody>
      </p:sp>
      <p:sp>
        <p:nvSpPr>
          <p:cNvPr id="6" name="Bildtext 1 5"/>
          <p:cNvSpPr/>
          <p:nvPr/>
        </p:nvSpPr>
        <p:spPr>
          <a:xfrm>
            <a:off x="7189317" y="777102"/>
            <a:ext cx="1576553" cy="329386"/>
          </a:xfrm>
          <a:prstGeom prst="borderCallout1">
            <a:avLst>
              <a:gd name="adj1" fmla="val 51297"/>
              <a:gd name="adj2" fmla="val -421"/>
              <a:gd name="adj3" fmla="val 90610"/>
              <a:gd name="adj4" fmla="val -84562"/>
            </a:avLst>
          </a:prstGeom>
          <a:ln w="9525">
            <a:solidFill>
              <a:srgbClr val="E5007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rgbClr val="E5007D"/>
                </a:solidFill>
              </a:rPr>
              <a:t>The non </a:t>
            </a:r>
            <a:r>
              <a:rPr lang="sv-SE" sz="1000" dirty="0" err="1">
                <a:solidFill>
                  <a:srgbClr val="E5007D"/>
                </a:solidFill>
              </a:rPr>
              <a:t>existent</a:t>
            </a:r>
            <a:r>
              <a:rPr lang="sv-SE" sz="1000" dirty="0">
                <a:solidFill>
                  <a:srgbClr val="E5007D"/>
                </a:solidFill>
              </a:rPr>
              <a:t> Center, </a:t>
            </a:r>
            <a:r>
              <a:rPr lang="sv-SE" sz="1000" dirty="0" err="1">
                <a:solidFill>
                  <a:srgbClr val="E5007D"/>
                </a:solidFill>
              </a:rPr>
              <a:t>Ställbergs</a:t>
            </a:r>
            <a:r>
              <a:rPr lang="sv-SE" sz="1000" dirty="0">
                <a:solidFill>
                  <a:srgbClr val="E5007D"/>
                </a:solidFill>
              </a:rPr>
              <a:t> gruva</a:t>
            </a:r>
          </a:p>
        </p:txBody>
      </p:sp>
      <p:sp>
        <p:nvSpPr>
          <p:cNvPr id="7" name="Bildtext 1 6"/>
          <p:cNvSpPr/>
          <p:nvPr/>
        </p:nvSpPr>
        <p:spPr>
          <a:xfrm>
            <a:off x="7198658" y="1149874"/>
            <a:ext cx="1567214" cy="205455"/>
          </a:xfrm>
          <a:prstGeom prst="borderCallout1">
            <a:avLst>
              <a:gd name="adj1" fmla="val 52513"/>
              <a:gd name="adj2" fmla="val -426"/>
              <a:gd name="adj3" fmla="val 101134"/>
              <a:gd name="adj4" fmla="val -87274"/>
            </a:avLst>
          </a:prstGeom>
          <a:ln w="9525">
            <a:solidFill>
              <a:srgbClr val="E5007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rgbClr val="E5007D"/>
                </a:solidFill>
              </a:rPr>
              <a:t>Opera på Skäret</a:t>
            </a:r>
          </a:p>
        </p:txBody>
      </p:sp>
      <p:sp>
        <p:nvSpPr>
          <p:cNvPr id="8" name="Bildtext 1 7"/>
          <p:cNvSpPr/>
          <p:nvPr/>
        </p:nvSpPr>
        <p:spPr>
          <a:xfrm>
            <a:off x="5025470" y="1713155"/>
            <a:ext cx="933317" cy="186868"/>
          </a:xfrm>
          <a:prstGeom prst="borderCallout1">
            <a:avLst>
              <a:gd name="adj1" fmla="val 97886"/>
              <a:gd name="adj2" fmla="val 50769"/>
              <a:gd name="adj3" fmla="val 292225"/>
              <a:gd name="adj4" fmla="val 58042"/>
            </a:avLst>
          </a:prstGeom>
          <a:ln w="9525">
            <a:solidFill>
              <a:srgbClr val="E5007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000" dirty="0" err="1">
                <a:solidFill>
                  <a:srgbClr val="E5007D"/>
                </a:solidFill>
              </a:rPr>
              <a:t>Stadra</a:t>
            </a:r>
            <a:r>
              <a:rPr lang="sv-SE" sz="1000" dirty="0">
                <a:solidFill>
                  <a:srgbClr val="E5007D"/>
                </a:solidFill>
              </a:rPr>
              <a:t> teater</a:t>
            </a:r>
          </a:p>
        </p:txBody>
      </p:sp>
      <p:sp>
        <p:nvSpPr>
          <p:cNvPr id="9" name="Bildtext 1 8"/>
          <p:cNvSpPr/>
          <p:nvPr/>
        </p:nvSpPr>
        <p:spPr>
          <a:xfrm>
            <a:off x="3660753" y="1502308"/>
            <a:ext cx="1841413" cy="202467"/>
          </a:xfrm>
          <a:prstGeom prst="borderCallout1">
            <a:avLst>
              <a:gd name="adj1" fmla="val 99831"/>
              <a:gd name="adj2" fmla="val 43719"/>
              <a:gd name="adj3" fmla="val 331116"/>
              <a:gd name="adj4" fmla="val 83322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000" dirty="0"/>
              <a:t>Loka Brunns Kurortsmuseum</a:t>
            </a:r>
          </a:p>
        </p:txBody>
      </p:sp>
      <p:sp>
        <p:nvSpPr>
          <p:cNvPr id="10" name="Bildtext 1 9"/>
          <p:cNvSpPr/>
          <p:nvPr/>
        </p:nvSpPr>
        <p:spPr>
          <a:xfrm>
            <a:off x="7189317" y="1527385"/>
            <a:ext cx="1576556" cy="354781"/>
          </a:xfrm>
          <a:prstGeom prst="borderCallout1">
            <a:avLst>
              <a:gd name="adj1" fmla="val 52394"/>
              <a:gd name="adj2" fmla="val -262"/>
              <a:gd name="adj3" fmla="val 245823"/>
              <a:gd name="adj4" fmla="val -75742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000" dirty="0"/>
              <a:t>Nora järnvägsmuseum och </a:t>
            </a:r>
            <a:r>
              <a:rPr lang="sv-SE" sz="1000" dirty="0" err="1"/>
              <a:t>Pershyttan</a:t>
            </a:r>
            <a:endParaRPr lang="sv-SE" sz="1000" dirty="0"/>
          </a:p>
        </p:txBody>
      </p:sp>
      <p:sp>
        <p:nvSpPr>
          <p:cNvPr id="11" name="Bildtext 1 10"/>
          <p:cNvSpPr/>
          <p:nvPr/>
        </p:nvSpPr>
        <p:spPr>
          <a:xfrm>
            <a:off x="7189317" y="1959977"/>
            <a:ext cx="1576556" cy="297698"/>
          </a:xfrm>
          <a:prstGeom prst="borderCallout1">
            <a:avLst>
              <a:gd name="adj1" fmla="val 52387"/>
              <a:gd name="adj2" fmla="val -77"/>
              <a:gd name="adj3" fmla="val 180781"/>
              <a:gd name="adj4" fmla="val -50598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000" dirty="0" err="1"/>
              <a:t>Frövifors</a:t>
            </a:r>
            <a:r>
              <a:rPr lang="sv-SE" sz="1000" dirty="0"/>
              <a:t> pappersbruksmuseum</a:t>
            </a:r>
          </a:p>
        </p:txBody>
      </p:sp>
      <p:sp>
        <p:nvSpPr>
          <p:cNvPr id="12" name="Bildtext 1 11"/>
          <p:cNvSpPr/>
          <p:nvPr/>
        </p:nvSpPr>
        <p:spPr>
          <a:xfrm>
            <a:off x="3444466" y="2494402"/>
            <a:ext cx="1374754" cy="344643"/>
          </a:xfrm>
          <a:prstGeom prst="borderCallout1">
            <a:avLst>
              <a:gd name="adj1" fmla="val 55082"/>
              <a:gd name="adj2" fmla="val 99261"/>
              <a:gd name="adj3" fmla="val 114589"/>
              <a:gd name="adj4" fmla="val 133579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000" dirty="0"/>
              <a:t>Nobelmuseet, Alfred Nobels </a:t>
            </a:r>
            <a:r>
              <a:rPr lang="sv-SE" sz="1000" dirty="0" err="1"/>
              <a:t>Björkborn</a:t>
            </a:r>
            <a:endParaRPr lang="sv-SE" sz="1000" dirty="0"/>
          </a:p>
        </p:txBody>
      </p:sp>
      <p:sp>
        <p:nvSpPr>
          <p:cNvPr id="13" name="Bildtext 1 12"/>
          <p:cNvSpPr/>
          <p:nvPr/>
        </p:nvSpPr>
        <p:spPr>
          <a:xfrm>
            <a:off x="3444466" y="4000362"/>
            <a:ext cx="1374754" cy="325695"/>
          </a:xfrm>
          <a:prstGeom prst="borderCallout1">
            <a:avLst>
              <a:gd name="adj1" fmla="val 57276"/>
              <a:gd name="adj2" fmla="val 100379"/>
              <a:gd name="adj3" fmla="val 53898"/>
              <a:gd name="adj4" fmla="val 169836"/>
            </a:avLst>
          </a:prstGeom>
          <a:ln w="9525">
            <a:solidFill>
              <a:srgbClr val="E5007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rgbClr val="E5007D"/>
                </a:solidFill>
              </a:rPr>
              <a:t>Danspunkt Örebro län</a:t>
            </a:r>
          </a:p>
        </p:txBody>
      </p:sp>
      <p:sp>
        <p:nvSpPr>
          <p:cNvPr id="14" name="Bildtext 1 13"/>
          <p:cNvSpPr/>
          <p:nvPr/>
        </p:nvSpPr>
        <p:spPr>
          <a:xfrm>
            <a:off x="7189316" y="3830559"/>
            <a:ext cx="1576553" cy="217954"/>
          </a:xfrm>
          <a:prstGeom prst="borderCallout1">
            <a:avLst>
              <a:gd name="adj1" fmla="val 50577"/>
              <a:gd name="adj2" fmla="val 56"/>
              <a:gd name="adj3" fmla="val -122420"/>
              <a:gd name="adj4" fmla="val -62188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000" dirty="0"/>
              <a:t>Konst på hög</a:t>
            </a:r>
          </a:p>
        </p:txBody>
      </p:sp>
      <p:sp>
        <p:nvSpPr>
          <p:cNvPr id="15" name="Bildtext 1 14"/>
          <p:cNvSpPr/>
          <p:nvPr/>
        </p:nvSpPr>
        <p:spPr>
          <a:xfrm>
            <a:off x="3444466" y="3752616"/>
            <a:ext cx="1374754" cy="217954"/>
          </a:xfrm>
          <a:prstGeom prst="borderCallout1">
            <a:avLst>
              <a:gd name="adj1" fmla="val 56363"/>
              <a:gd name="adj2" fmla="val 99757"/>
              <a:gd name="adj3" fmla="val -119528"/>
              <a:gd name="adj4" fmla="val 196512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000" dirty="0"/>
              <a:t>Skoindustrimuseet</a:t>
            </a:r>
          </a:p>
        </p:txBody>
      </p:sp>
      <p:sp>
        <p:nvSpPr>
          <p:cNvPr id="16" name="Bildtext 1 15"/>
          <p:cNvSpPr/>
          <p:nvPr/>
        </p:nvSpPr>
        <p:spPr>
          <a:xfrm>
            <a:off x="3444466" y="3202052"/>
            <a:ext cx="1374754" cy="273330"/>
          </a:xfrm>
          <a:prstGeom prst="borderCallout1">
            <a:avLst>
              <a:gd name="adj1" fmla="val 51710"/>
              <a:gd name="adj2" fmla="val 100656"/>
              <a:gd name="adj3" fmla="val -32297"/>
              <a:gd name="adj4" fmla="val 198922"/>
            </a:avLst>
          </a:prstGeom>
          <a:ln w="9525">
            <a:solidFill>
              <a:srgbClr val="E5007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rgbClr val="E5007D"/>
                </a:solidFill>
              </a:rPr>
              <a:t>ArkivCentrum</a:t>
            </a:r>
          </a:p>
          <a:p>
            <a:pPr algn="ctr"/>
            <a:r>
              <a:rPr lang="sv-SE" sz="1000" dirty="0">
                <a:solidFill>
                  <a:srgbClr val="E5007D"/>
                </a:solidFill>
              </a:rPr>
              <a:t>Örebro län</a:t>
            </a:r>
          </a:p>
        </p:txBody>
      </p:sp>
      <p:sp>
        <p:nvSpPr>
          <p:cNvPr id="17" name="Bildtext 1 16"/>
          <p:cNvSpPr/>
          <p:nvPr/>
        </p:nvSpPr>
        <p:spPr>
          <a:xfrm>
            <a:off x="3444466" y="2867384"/>
            <a:ext cx="1374754" cy="304725"/>
          </a:xfrm>
          <a:prstGeom prst="borderCallout1">
            <a:avLst>
              <a:gd name="adj1" fmla="val 47683"/>
              <a:gd name="adj2" fmla="val 100060"/>
              <a:gd name="adj3" fmla="val 63436"/>
              <a:gd name="adj4" fmla="val 202131"/>
            </a:avLst>
          </a:prstGeom>
          <a:ln w="9525">
            <a:solidFill>
              <a:srgbClr val="E5007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rgbClr val="E5007D"/>
                </a:solidFill>
              </a:rPr>
              <a:t>Länsmusiken i Örebro</a:t>
            </a:r>
          </a:p>
        </p:txBody>
      </p:sp>
      <p:sp>
        <p:nvSpPr>
          <p:cNvPr id="18" name="Bildtext 1 17"/>
          <p:cNvSpPr/>
          <p:nvPr/>
        </p:nvSpPr>
        <p:spPr>
          <a:xfrm>
            <a:off x="7189318" y="2409298"/>
            <a:ext cx="1576553" cy="217954"/>
          </a:xfrm>
          <a:prstGeom prst="borderCallout1">
            <a:avLst>
              <a:gd name="adj1" fmla="val 56364"/>
              <a:gd name="adj2" fmla="val -77"/>
              <a:gd name="adj3" fmla="val 285283"/>
              <a:gd name="adj4" fmla="val -57416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000" dirty="0"/>
              <a:t>Teater Martin Mutter</a:t>
            </a:r>
          </a:p>
        </p:txBody>
      </p:sp>
      <p:sp>
        <p:nvSpPr>
          <p:cNvPr id="19" name="Bildtext 1 18"/>
          <p:cNvSpPr/>
          <p:nvPr/>
        </p:nvSpPr>
        <p:spPr>
          <a:xfrm>
            <a:off x="7189318" y="2667111"/>
            <a:ext cx="1576551" cy="217954"/>
          </a:xfrm>
          <a:prstGeom prst="borderCallout1">
            <a:avLst>
              <a:gd name="adj1" fmla="val 59258"/>
              <a:gd name="adj2" fmla="val -143"/>
              <a:gd name="adj3" fmla="val 181904"/>
              <a:gd name="adj4" fmla="val -59536"/>
            </a:avLst>
          </a:prstGeom>
          <a:ln w="9525">
            <a:solidFill>
              <a:srgbClr val="E5007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rgbClr val="E5007D"/>
                </a:solidFill>
              </a:rPr>
              <a:t>Länsteatern i Örebro</a:t>
            </a:r>
          </a:p>
        </p:txBody>
      </p:sp>
      <p:sp>
        <p:nvSpPr>
          <p:cNvPr id="20" name="Bildtext 1 19"/>
          <p:cNvSpPr/>
          <p:nvPr/>
        </p:nvSpPr>
        <p:spPr>
          <a:xfrm>
            <a:off x="7198657" y="3182737"/>
            <a:ext cx="1576553" cy="217954"/>
          </a:xfrm>
          <a:prstGeom prst="borderCallout1">
            <a:avLst>
              <a:gd name="adj1" fmla="val 44790"/>
              <a:gd name="adj2" fmla="val -477"/>
              <a:gd name="adj3" fmla="val -45366"/>
              <a:gd name="adj4" fmla="val -59488"/>
            </a:avLst>
          </a:prstGeom>
          <a:ln w="9525">
            <a:solidFill>
              <a:srgbClr val="E5007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rgbClr val="E5007D"/>
                </a:solidFill>
              </a:rPr>
              <a:t>Örebro läns museum</a:t>
            </a:r>
          </a:p>
        </p:txBody>
      </p:sp>
      <p:sp>
        <p:nvSpPr>
          <p:cNvPr id="21" name="Bildtext 1 20"/>
          <p:cNvSpPr/>
          <p:nvPr/>
        </p:nvSpPr>
        <p:spPr>
          <a:xfrm>
            <a:off x="7198657" y="3440550"/>
            <a:ext cx="1576553" cy="217954"/>
          </a:xfrm>
          <a:prstGeom prst="borderCallout1">
            <a:avLst>
              <a:gd name="adj1" fmla="val 56364"/>
              <a:gd name="adj2" fmla="val 323"/>
              <a:gd name="adj3" fmla="val -167671"/>
              <a:gd name="adj4" fmla="val -59780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000" dirty="0" err="1">
                <a:solidFill>
                  <a:schemeClr val="tx1"/>
                </a:solidFill>
              </a:rPr>
              <a:t>Amatörmusik</a:t>
            </a:r>
            <a:endParaRPr lang="sv-SE" sz="1000" dirty="0">
              <a:solidFill>
                <a:schemeClr val="tx1"/>
              </a:solidFill>
            </a:endParaRPr>
          </a:p>
        </p:txBody>
      </p:sp>
      <p:sp>
        <p:nvSpPr>
          <p:cNvPr id="22" name="Bildtext 1 21"/>
          <p:cNvSpPr/>
          <p:nvPr/>
        </p:nvSpPr>
        <p:spPr>
          <a:xfrm>
            <a:off x="3444466" y="3505174"/>
            <a:ext cx="1374754" cy="217954"/>
          </a:xfrm>
          <a:prstGeom prst="borderCallout1">
            <a:avLst>
              <a:gd name="adj1" fmla="val 50576"/>
              <a:gd name="adj2" fmla="val 100060"/>
              <a:gd name="adj3" fmla="val -180029"/>
              <a:gd name="adj4" fmla="val 203449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Amatörteater</a:t>
            </a:r>
          </a:p>
        </p:txBody>
      </p:sp>
      <p:sp>
        <p:nvSpPr>
          <p:cNvPr id="23" name="Bildtext 1 22"/>
          <p:cNvSpPr/>
          <p:nvPr/>
        </p:nvSpPr>
        <p:spPr>
          <a:xfrm>
            <a:off x="7189318" y="2924924"/>
            <a:ext cx="1576554" cy="217954"/>
          </a:xfrm>
          <a:prstGeom prst="borderCallout1">
            <a:avLst>
              <a:gd name="adj1" fmla="val 56365"/>
              <a:gd name="adj2" fmla="val -543"/>
              <a:gd name="adj3" fmla="val 65387"/>
              <a:gd name="adj4" fmla="val -58937"/>
            </a:avLst>
          </a:prstGeom>
          <a:ln w="9525">
            <a:solidFill>
              <a:srgbClr val="E5007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rgbClr val="E5007D"/>
                </a:solidFill>
              </a:rPr>
              <a:t>Främjandeverksamheter</a:t>
            </a:r>
          </a:p>
        </p:txBody>
      </p:sp>
    </p:spTree>
    <p:extLst>
      <p:ext uri="{BB962C8B-B14F-4D97-AF65-F5344CB8AC3E}">
        <p14:creationId xmlns:p14="http://schemas.microsoft.com/office/powerpoint/2010/main" val="333499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0393AE-B644-DBF2-97E1-7B16E22A7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4" y="80169"/>
            <a:ext cx="3686400" cy="1017587"/>
          </a:xfrm>
        </p:spPr>
        <p:txBody>
          <a:bodyPr>
            <a:normAutofit/>
          </a:bodyPr>
          <a:lstStyle/>
          <a:p>
            <a:r>
              <a:rPr lang="sv-SE" sz="2000" dirty="0"/>
              <a:t>Samverkansmodellen i praktiken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E6BE2B-073E-1473-44E6-2FB7EFA7E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86" y="1198561"/>
            <a:ext cx="4318000" cy="3768727"/>
          </a:xfrm>
        </p:spPr>
        <p:txBody>
          <a:bodyPr/>
          <a:lstStyle/>
          <a:p>
            <a:r>
              <a:rPr lang="sv-SE" sz="1200" b="0" i="0" dirty="0">
                <a:solidFill>
                  <a:srgbClr val="1B1B1B"/>
                </a:solidFill>
                <a:effectLst/>
                <a:latin typeface="+mj-lt"/>
              </a:rPr>
              <a:t>Regionen tar fram en regional kulturplan i samverkan med länets kommuner och samråd med länets professionella kulturliv och det civila samhället. Årlig revidering. </a:t>
            </a:r>
          </a:p>
          <a:p>
            <a:r>
              <a:rPr lang="sv-SE" sz="1200" dirty="0">
                <a:solidFill>
                  <a:srgbClr val="1B1B1B"/>
                </a:solidFill>
                <a:latin typeface="+mj-lt"/>
              </a:rPr>
              <a:t>Regionen ansöker om statliga kulturmedel där kulturplanen är en del av ansökan</a:t>
            </a:r>
          </a:p>
          <a:p>
            <a:r>
              <a:rPr lang="sv-SE" sz="1200" dirty="0">
                <a:solidFill>
                  <a:srgbClr val="1B1B1B"/>
                </a:solidFill>
                <a:latin typeface="+mj-lt"/>
              </a:rPr>
              <a:t>Fördelar medel till utvalda professionella kulturaktörer inom utpekade kulturområden genom beslut i nämnd</a:t>
            </a:r>
          </a:p>
          <a:p>
            <a:r>
              <a:rPr lang="sv-SE" sz="1200" dirty="0">
                <a:solidFill>
                  <a:srgbClr val="1B1B1B"/>
                </a:solidFill>
                <a:latin typeface="+mj-lt"/>
              </a:rPr>
              <a:t>Genomför årliga dialoger med aktörer i samverkansmodellen</a:t>
            </a:r>
          </a:p>
          <a:p>
            <a:r>
              <a:rPr lang="sv-SE" sz="1200" dirty="0">
                <a:solidFill>
                  <a:srgbClr val="1B1B1B"/>
                </a:solidFill>
                <a:latin typeface="+mj-lt"/>
              </a:rPr>
              <a:t>Har två enskilda dialoger, rundabordssamtal och en årlig konferens med Statens kulturråd. </a:t>
            </a:r>
          </a:p>
          <a:p>
            <a:r>
              <a:rPr lang="sv-SE" sz="1200" dirty="0">
                <a:solidFill>
                  <a:srgbClr val="1B1B1B"/>
                </a:solidFill>
                <a:latin typeface="+mj-lt"/>
              </a:rPr>
              <a:t>Ansvarar för årlig uppföljning av aktörer som finansieras inom modellen</a:t>
            </a:r>
          </a:p>
          <a:p>
            <a:pPr lvl="1"/>
            <a:r>
              <a:rPr lang="sv-SE" sz="1200" dirty="0">
                <a:solidFill>
                  <a:srgbClr val="1B1B1B"/>
                </a:solidFill>
                <a:latin typeface="+mj-lt"/>
              </a:rPr>
              <a:t>KDB</a:t>
            </a:r>
          </a:p>
          <a:p>
            <a:pPr lvl="1"/>
            <a:r>
              <a:rPr lang="sv-SE" sz="1200" dirty="0">
                <a:solidFill>
                  <a:srgbClr val="1B1B1B"/>
                </a:solidFill>
                <a:latin typeface="+mj-lt"/>
              </a:rPr>
              <a:t>Utvecklar uppföljningen med övriga regioner och Myndigheten för kulturanalys</a:t>
            </a:r>
          </a:p>
          <a:p>
            <a:pPr lvl="1"/>
            <a:r>
              <a:rPr lang="sv-SE" sz="1200" dirty="0">
                <a:solidFill>
                  <a:srgbClr val="1B1B1B"/>
                </a:solidFill>
                <a:latin typeface="+mj-lt"/>
              </a:rPr>
              <a:t>Nämndens verksamhetsplan följer upp kulturplanen</a:t>
            </a:r>
          </a:p>
          <a:p>
            <a:r>
              <a:rPr lang="sv-SE" sz="1200" dirty="0">
                <a:solidFill>
                  <a:srgbClr val="1B1B1B"/>
                </a:solidFill>
                <a:latin typeface="+mj-lt"/>
              </a:rPr>
              <a:t>Driver planen genom samverkan, projekt, nätverk etcetera</a:t>
            </a:r>
          </a:p>
        </p:txBody>
      </p:sp>
      <p:pic>
        <p:nvPicPr>
          <p:cNvPr id="6" name="Platshållare för bild 5" descr="En bild som visar klädsel, person, mikrofon, konsert&#10;&#10;Automatiskt genererad beskrivning">
            <a:extLst>
              <a:ext uri="{FF2B5EF4-FFF2-40B4-BE49-F238E27FC236}">
                <a16:creationId xmlns:a16="http://schemas.microsoft.com/office/drawing/2014/main" id="{4ADB4C63-31E6-6F74-1964-726E7E8B67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5192" r="151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0786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211406" y="290626"/>
            <a:ext cx="4255892" cy="1017587"/>
          </a:xfrm>
        </p:spPr>
        <p:txBody>
          <a:bodyPr>
            <a:normAutofit/>
          </a:bodyPr>
          <a:lstStyle/>
          <a:p>
            <a:r>
              <a:rPr lang="sv-SE" sz="1800" dirty="0"/>
              <a:t>Kultursamhället – utvecklad samverkan mellan stat, region och kommun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211406" y="1553678"/>
            <a:ext cx="4255892" cy="3742222"/>
          </a:xfrm>
        </p:spPr>
        <p:txBody>
          <a:bodyPr/>
          <a:lstStyle/>
          <a:p>
            <a:r>
              <a:rPr lang="sv-SE" sz="1400" dirty="0"/>
              <a:t>Utredningen överlämnades till kulturministern 27/9 2023</a:t>
            </a:r>
          </a:p>
          <a:p>
            <a:r>
              <a:rPr lang="sv-SE" sz="1400" dirty="0"/>
              <a:t>Remiss 15/12 2023 – 27/3 2024</a:t>
            </a:r>
          </a:p>
          <a:p>
            <a:r>
              <a:rPr lang="sv-SE" sz="1400" dirty="0"/>
              <a:t>Syftet: Utredningen ska föreslå hur modellen kan bidra till ökad tillgång till kultur och till breddat deltagande i kulturverksamhet i hela landet. </a:t>
            </a:r>
          </a:p>
          <a:p>
            <a:pPr marL="0" indent="0">
              <a:buNone/>
            </a:pPr>
            <a:endParaRPr lang="sv-SE" sz="1400" dirty="0"/>
          </a:p>
          <a:p>
            <a:r>
              <a:rPr lang="sv-SE" sz="1400" dirty="0"/>
              <a:t>Utredningen föreslår bland annat:</a:t>
            </a:r>
          </a:p>
          <a:p>
            <a:pPr lvl="1"/>
            <a:r>
              <a:rPr lang="sv-SE" sz="1200" dirty="0"/>
              <a:t>Nya författningsförslag</a:t>
            </a:r>
          </a:p>
          <a:p>
            <a:pPr lvl="1"/>
            <a:r>
              <a:rPr lang="sv-SE" sz="1200" dirty="0"/>
              <a:t>hur roller, ansvar och samverkan kan utvecklas och förtydligas (stat, region, </a:t>
            </a:r>
            <a:r>
              <a:rPr lang="sv-SE" sz="1200" b="1" dirty="0"/>
              <a:t>kommun</a:t>
            </a:r>
            <a:r>
              <a:rPr lang="sv-SE" sz="1200" dirty="0"/>
              <a:t>)</a:t>
            </a:r>
          </a:p>
          <a:p>
            <a:pPr lvl="1"/>
            <a:r>
              <a:rPr lang="sv-SE" sz="1200" dirty="0"/>
              <a:t>vilka statligt stödda kulturområden som bör ingå i modellen</a:t>
            </a:r>
          </a:p>
          <a:p>
            <a:pPr lvl="1"/>
            <a:r>
              <a:rPr lang="sv-SE" sz="1200" dirty="0"/>
              <a:t>förslag som bidrar till minskad </a:t>
            </a:r>
            <a:r>
              <a:rPr lang="sv-SE" sz="1200" b="1" dirty="0"/>
              <a:t>administrativ resursåtgång</a:t>
            </a:r>
            <a:r>
              <a:rPr lang="sv-SE" sz="1200" dirty="0"/>
              <a:t>.</a:t>
            </a:r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r>
              <a:rPr lang="sv-SE" sz="1600" dirty="0"/>
              <a:t> </a:t>
            </a:r>
          </a:p>
          <a:p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endParaRPr lang="sv-SE" sz="1600" dirty="0"/>
          </a:p>
        </p:txBody>
      </p:sp>
      <p:pic>
        <p:nvPicPr>
          <p:cNvPr id="7" name="Platshållare för bild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r="151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570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174504" y="80169"/>
            <a:ext cx="4397496" cy="1017587"/>
          </a:xfrm>
        </p:spPr>
        <p:txBody>
          <a:bodyPr>
            <a:normAutofit/>
          </a:bodyPr>
          <a:lstStyle/>
          <a:p>
            <a:r>
              <a:rPr lang="sv-SE" sz="2200" dirty="0"/>
              <a:t>Bakgrund/kritik mot modellen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174504" y="1463016"/>
            <a:ext cx="4118290" cy="3037228"/>
          </a:xfrm>
        </p:spPr>
        <p:txBody>
          <a:bodyPr/>
          <a:lstStyle/>
          <a:p>
            <a:r>
              <a:rPr lang="sv-SE" sz="1400" dirty="0"/>
              <a:t>Har inte medfört att fler människor tar del av eller utövar kultur. Har inte bidragit till någon omfattande förnyelse av den regionala kulturverksamheten,</a:t>
            </a:r>
          </a:p>
          <a:p>
            <a:r>
              <a:rPr lang="sv-SE" sz="1400" dirty="0"/>
              <a:t>Kulturverksamheten som utförs av konsulenterna har minskat till förmån för kulturbyråkratiska uppgifter, </a:t>
            </a:r>
          </a:p>
          <a:p>
            <a:r>
              <a:rPr lang="sv-SE" sz="1400" dirty="0"/>
              <a:t>Kommunerna och det fria kulturlivet har en undanskymd roll inom modellen,</a:t>
            </a:r>
          </a:p>
          <a:p>
            <a:r>
              <a:rPr lang="sv-SE" sz="1400" dirty="0"/>
              <a:t>Kommunerna är inte med i dialogen med staten,</a:t>
            </a:r>
          </a:p>
          <a:p>
            <a:r>
              <a:rPr lang="sv-SE" sz="1400" dirty="0"/>
              <a:t>Stor regional och statlig administration. </a:t>
            </a:r>
          </a:p>
          <a:p>
            <a:endParaRPr lang="sv-SE" sz="1400" dirty="0"/>
          </a:p>
          <a:p>
            <a:pPr marL="0" indent="0">
              <a:buNone/>
            </a:pPr>
            <a:endParaRPr lang="sv-SE" sz="1400" dirty="0"/>
          </a:p>
        </p:txBody>
      </p:sp>
      <p:pic>
        <p:nvPicPr>
          <p:cNvPr id="8" name="Platshållare för bild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r="151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606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45FDF0D-2E20-945C-D6FF-27217C454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4" y="588963"/>
            <a:ext cx="3321078" cy="681366"/>
          </a:xfrm>
        </p:spPr>
        <p:txBody>
          <a:bodyPr/>
          <a:lstStyle/>
          <a:p>
            <a:r>
              <a:rPr lang="sv-SE" dirty="0"/>
              <a:t>Inledningsvis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74F3739-8CF4-727A-2106-11742ABC6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89" y="1559051"/>
            <a:ext cx="4224528" cy="2995486"/>
          </a:xfrm>
        </p:spPr>
        <p:txBody>
          <a:bodyPr/>
          <a:lstStyle/>
          <a:p>
            <a:r>
              <a:rPr lang="sv-SE" sz="1400" dirty="0"/>
              <a:t>Samverkansmodellen blir lagstadgad,</a:t>
            </a:r>
          </a:p>
          <a:p>
            <a:r>
              <a:rPr lang="sv-SE" sz="1400" dirty="0"/>
              <a:t>Kommuner kan ta emot statliga medel i modellen,</a:t>
            </a:r>
          </a:p>
          <a:p>
            <a:r>
              <a:rPr lang="sv-SE" sz="1400" dirty="0"/>
              <a:t>Statsbidrag får fördelas på liknande sätt som inom nuvarande förordning, men får också användas för annan kulturverksamhet,</a:t>
            </a:r>
          </a:p>
          <a:p>
            <a:r>
              <a:rPr lang="sv-SE" sz="1400" dirty="0"/>
              <a:t>Förslaget öppnar upp för nya/andra konst- och kulturområden,</a:t>
            </a:r>
          </a:p>
          <a:p>
            <a:r>
              <a:rPr lang="sv-SE" sz="1400" dirty="0"/>
              <a:t>Kultursamverkansplaner ersätter kulturplaner,</a:t>
            </a:r>
          </a:p>
          <a:p>
            <a:r>
              <a:rPr lang="sv-SE" sz="1400" dirty="0"/>
              <a:t>Statsbidrag får fördelas förutsatt att den konstnärliga friheten respekteras,</a:t>
            </a:r>
          </a:p>
          <a:p>
            <a:r>
              <a:rPr lang="sv-SE" sz="1400" dirty="0"/>
              <a:t>Kommun och region ansvarar för att dokumentera hur den konstnärliga friheten respekteras. </a:t>
            </a:r>
          </a:p>
          <a:p>
            <a:endParaRPr lang="sv-SE" sz="1400" dirty="0"/>
          </a:p>
          <a:p>
            <a:endParaRPr lang="sv-SE" sz="1400" dirty="0"/>
          </a:p>
          <a:p>
            <a:endParaRPr lang="sv-SE" dirty="0"/>
          </a:p>
        </p:txBody>
      </p:sp>
      <p:pic>
        <p:nvPicPr>
          <p:cNvPr id="12" name="Platshållare för bild 11" descr="En bild som visar Människoansikte, klädsel, person, inomhus&#10;&#10;Automatiskt genererad beskrivning">
            <a:extLst>
              <a:ext uri="{FF2B5EF4-FFF2-40B4-BE49-F238E27FC236}">
                <a16:creationId xmlns:a16="http://schemas.microsoft.com/office/drawing/2014/main" id="{7E375177-575D-91CD-8C34-DED86C117FF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5178" r="151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9838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67FE09-3F43-26F7-5CEB-FE7AA499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738" y="470091"/>
            <a:ext cx="3321078" cy="508793"/>
          </a:xfrm>
        </p:spPr>
        <p:txBody>
          <a:bodyPr>
            <a:normAutofit/>
          </a:bodyPr>
          <a:lstStyle/>
          <a:p>
            <a:r>
              <a:rPr lang="sv-SE" sz="2400" dirty="0"/>
              <a:t>Kommunerna i modellen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DEAD8CC-1B6F-17CB-B646-B81BCE159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426" y="1285208"/>
            <a:ext cx="3994974" cy="3858292"/>
          </a:xfrm>
        </p:spPr>
        <p:txBody>
          <a:bodyPr/>
          <a:lstStyle/>
          <a:p>
            <a:r>
              <a:rPr lang="sv-SE" sz="1200" dirty="0"/>
              <a:t>Kan ta emot statliga medel i modellen: Länsmusiken Örebro län (Örebro kommun), </a:t>
            </a:r>
          </a:p>
          <a:p>
            <a:r>
              <a:rPr lang="sv-SE" sz="1200" dirty="0"/>
              <a:t>”8 § Statsbidrag som fördelas av en kommun ska främja en god tillgång till kulturverksamhet för kommunens invånare och även bidra till att verksamheten kan komma invånare i andra delar av länet till del.”</a:t>
            </a:r>
          </a:p>
          <a:p>
            <a:r>
              <a:rPr lang="sv-SE" sz="1200" dirty="0"/>
              <a:t>Om man får del av statsbidrag ska kommunen medverka i framtagandet av kultursamverkansplaner med region och stat,</a:t>
            </a:r>
          </a:p>
          <a:p>
            <a:r>
              <a:rPr lang="sv-SE" sz="1200" dirty="0"/>
              <a:t>Ska representeras i dialog med staten (politiskt och på tjänstepersonsnivå) genom kommuntyper,</a:t>
            </a:r>
          </a:p>
          <a:p>
            <a:r>
              <a:rPr lang="sv-SE" sz="1200" dirty="0"/>
              <a:t>De som fördelar statsbidrag ska vara med i dialogen, </a:t>
            </a:r>
          </a:p>
          <a:p>
            <a:r>
              <a:rPr lang="sv-SE" sz="1200" dirty="0"/>
              <a:t>Har möjlighet att söka samverkansstöd tillsammans med andra kommuner eller region, </a:t>
            </a:r>
          </a:p>
          <a:p>
            <a:r>
              <a:rPr lang="sv-SE" sz="1200" dirty="0"/>
              <a:t>Har ej inflytande över medlen som regionen fördelar,</a:t>
            </a:r>
          </a:p>
          <a:p>
            <a:r>
              <a:rPr lang="sv-SE" sz="1200" dirty="0"/>
              <a:t>Reformbehov kopplat till ökad delaktighet (gestaltad livsmiljö, skolan).</a:t>
            </a:r>
          </a:p>
        </p:txBody>
      </p:sp>
      <p:pic>
        <p:nvPicPr>
          <p:cNvPr id="14" name="Platshållare för bild 13" descr="En bild som visar klädsel, person, konsert, fotbeklädnader&#10;&#10;Automatiskt genererad beskrivning">
            <a:extLst>
              <a:ext uri="{FF2B5EF4-FFF2-40B4-BE49-F238E27FC236}">
                <a16:creationId xmlns:a16="http://schemas.microsoft.com/office/drawing/2014/main" id="{1E00FEB6-0312-F8C6-303C-43AFB25C44B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5178" r="151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9499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605F9A-35AE-D329-CD50-4A8F09CC1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434" y="588963"/>
            <a:ext cx="3321078" cy="472693"/>
          </a:xfrm>
        </p:spPr>
        <p:txBody>
          <a:bodyPr>
            <a:normAutofit/>
          </a:bodyPr>
          <a:lstStyle/>
          <a:p>
            <a:r>
              <a:rPr lang="sv-SE" sz="2400" dirty="0"/>
              <a:t>Regionerna i modellen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DA94C0-1924-C6D7-4AAD-95C394863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34" y="1352487"/>
            <a:ext cx="3885246" cy="3681285"/>
          </a:xfrm>
        </p:spPr>
        <p:txBody>
          <a:bodyPr/>
          <a:lstStyle/>
          <a:p>
            <a:r>
              <a:rPr lang="sv-SE" sz="1400" dirty="0"/>
              <a:t>6 § Statsbidrag som fördelas av en region ska främja en god tillgång till kulturverksamhet för länets invånare, </a:t>
            </a:r>
          </a:p>
          <a:p>
            <a:r>
              <a:rPr lang="sv-SE" sz="1400" dirty="0"/>
              <a:t>Ansvarig att ta fram samverkansplaner, </a:t>
            </a:r>
          </a:p>
          <a:p>
            <a:r>
              <a:rPr lang="sv-SE" sz="1400" dirty="0"/>
              <a:t>Har ej längre krav att ha en kulturplan,</a:t>
            </a:r>
          </a:p>
          <a:p>
            <a:r>
              <a:rPr lang="sv-SE" sz="1400" dirty="0"/>
              <a:t>Regionens nya roll: ”samverkansingenjör”, </a:t>
            </a:r>
          </a:p>
          <a:p>
            <a:r>
              <a:rPr lang="sv-SE" sz="1400" dirty="0"/>
              <a:t>Kan samordna och utveckla kommunala kulturverksamheter som en del i modellen,</a:t>
            </a:r>
          </a:p>
          <a:p>
            <a:r>
              <a:rPr lang="sv-SE" sz="1400" dirty="0"/>
              <a:t>Har ej inflytande över kommunala medel.</a:t>
            </a:r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r>
              <a:rPr lang="sv-SE" sz="1200" dirty="0"/>
              <a:t>”Regionerna har i vårt förslag en tydlig samordningsroll men när även kommuner får en direkt relation till staten, i dialogerna och i vissa fall som statsbidragsfördelare, kan denna roll möjligen bli oklar eller undermineras.”</a:t>
            </a:r>
          </a:p>
          <a:p>
            <a:endParaRPr lang="sv-SE" sz="1400" dirty="0"/>
          </a:p>
          <a:p>
            <a:endParaRPr lang="sv-SE" sz="1400" dirty="0"/>
          </a:p>
          <a:p>
            <a:endParaRPr lang="sv-SE" sz="1400" dirty="0"/>
          </a:p>
        </p:txBody>
      </p:sp>
      <p:pic>
        <p:nvPicPr>
          <p:cNvPr id="6" name="Platshållare för bild 5" descr="En bild som visar sport, dansare, Koreografi, dans&#10;&#10;Automatiskt genererad beskrivning">
            <a:extLst>
              <a:ext uri="{FF2B5EF4-FFF2-40B4-BE49-F238E27FC236}">
                <a16:creationId xmlns:a16="http://schemas.microsoft.com/office/drawing/2014/main" id="{2B7E3310-737B-3450-AF8A-3ACA8332F1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5178" r="151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5309342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Örebro län - Standardlayouter">
  <a:themeElements>
    <a:clrScheme name="Region Örebro län">
      <a:dk1>
        <a:sysClr val="windowText" lastClr="000000"/>
      </a:dk1>
      <a:lt1>
        <a:sysClr val="window" lastClr="FFFFFF"/>
      </a:lt1>
      <a:dk2>
        <a:srgbClr val="575757"/>
      </a:dk2>
      <a:lt2>
        <a:srgbClr val="B2B2B2"/>
      </a:lt2>
      <a:accent1>
        <a:srgbClr val="0090D4"/>
      </a:accent1>
      <a:accent2>
        <a:srgbClr val="9FC53A"/>
      </a:accent2>
      <a:accent3>
        <a:srgbClr val="004F9E"/>
      </a:accent3>
      <a:accent4>
        <a:srgbClr val="008B39"/>
      </a:accent4>
      <a:accent5>
        <a:srgbClr val="66BDE5"/>
      </a:accent5>
      <a:accent6>
        <a:srgbClr val="B9D87B"/>
      </a:accent6>
      <a:hlink>
        <a:srgbClr val="000000"/>
      </a:hlink>
      <a:folHlink>
        <a:srgbClr val="000000"/>
      </a:folHlink>
    </a:clrScheme>
    <a:fontScheme name="Region Örebro lä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yRegion Örebro.potx" id="{B78BCBC1-89A8-4B9A-A707-04F7E41438BA}" vid="{121BA3D0-1451-4FCD-A8CE-77B01B839BDD}"/>
    </a:ext>
  </a:extLst>
</a:theme>
</file>

<file path=ppt/theme/theme2.xml><?xml version="1.0" encoding="utf-8"?>
<a:theme xmlns:a="http://schemas.openxmlformats.org/drawingml/2006/main" name="Region Örebro län - Varianter av våg">
  <a:themeElements>
    <a:clrScheme name="Region Örebro län">
      <a:dk1>
        <a:sysClr val="windowText" lastClr="000000"/>
      </a:dk1>
      <a:lt1>
        <a:sysClr val="window" lastClr="FFFFFF"/>
      </a:lt1>
      <a:dk2>
        <a:srgbClr val="575757"/>
      </a:dk2>
      <a:lt2>
        <a:srgbClr val="B2B2B2"/>
      </a:lt2>
      <a:accent1>
        <a:srgbClr val="0090D4"/>
      </a:accent1>
      <a:accent2>
        <a:srgbClr val="9FC53A"/>
      </a:accent2>
      <a:accent3>
        <a:srgbClr val="004F9E"/>
      </a:accent3>
      <a:accent4>
        <a:srgbClr val="008B39"/>
      </a:accent4>
      <a:accent5>
        <a:srgbClr val="66BDE5"/>
      </a:accent5>
      <a:accent6>
        <a:srgbClr val="B9D87B"/>
      </a:accent6>
      <a:hlink>
        <a:srgbClr val="000000"/>
      </a:hlink>
      <a:folHlink>
        <a:srgbClr val="000000"/>
      </a:folHlink>
    </a:clrScheme>
    <a:fontScheme name="Region Örebro lä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yRegion Örebro.potx" id="{B78BCBC1-89A8-4B9A-A707-04F7E41438BA}" vid="{C139EF22-0BB1-4E86-B7F7-18E06BE5AC7D}"/>
    </a:ext>
  </a:extLst>
</a:theme>
</file>

<file path=ppt/theme/theme3.xml><?xml version="1.0" encoding="utf-8"?>
<a:theme xmlns:a="http://schemas.openxmlformats.org/drawingml/2006/main" name="Region Örebro län - Bildlayouter">
  <a:themeElements>
    <a:clrScheme name="Region Örebro län">
      <a:dk1>
        <a:sysClr val="windowText" lastClr="000000"/>
      </a:dk1>
      <a:lt1>
        <a:sysClr val="window" lastClr="FFFFFF"/>
      </a:lt1>
      <a:dk2>
        <a:srgbClr val="575757"/>
      </a:dk2>
      <a:lt2>
        <a:srgbClr val="B2B2B2"/>
      </a:lt2>
      <a:accent1>
        <a:srgbClr val="0090D4"/>
      </a:accent1>
      <a:accent2>
        <a:srgbClr val="9FC53A"/>
      </a:accent2>
      <a:accent3>
        <a:srgbClr val="004F9E"/>
      </a:accent3>
      <a:accent4>
        <a:srgbClr val="008B39"/>
      </a:accent4>
      <a:accent5>
        <a:srgbClr val="66BDE5"/>
      </a:accent5>
      <a:accent6>
        <a:srgbClr val="B9D87B"/>
      </a:accent6>
      <a:hlink>
        <a:srgbClr val="000000"/>
      </a:hlink>
      <a:folHlink>
        <a:srgbClr val="000000"/>
      </a:folHlink>
    </a:clrScheme>
    <a:fontScheme name="Region Örebro lä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yRegion Örebro.potx" id="{B78BCBC1-89A8-4B9A-A707-04F7E41438BA}" vid="{90AA7051-07A0-4038-AC21-2D2CECA6F2CC}"/>
    </a:ext>
  </a:extLst>
</a:theme>
</file>

<file path=ppt/theme/theme4.xml><?xml version="1.0" encoding="utf-8"?>
<a:theme xmlns:a="http://schemas.openxmlformats.org/drawingml/2006/main" name="Region Örebro län - Rubriksidor/kapitelsidor">
  <a:themeElements>
    <a:clrScheme name="Region Örebro län">
      <a:dk1>
        <a:sysClr val="windowText" lastClr="000000"/>
      </a:dk1>
      <a:lt1>
        <a:sysClr val="window" lastClr="FFFFFF"/>
      </a:lt1>
      <a:dk2>
        <a:srgbClr val="575757"/>
      </a:dk2>
      <a:lt2>
        <a:srgbClr val="B2B2B2"/>
      </a:lt2>
      <a:accent1>
        <a:srgbClr val="0090D4"/>
      </a:accent1>
      <a:accent2>
        <a:srgbClr val="9FC53A"/>
      </a:accent2>
      <a:accent3>
        <a:srgbClr val="004F9E"/>
      </a:accent3>
      <a:accent4>
        <a:srgbClr val="008B39"/>
      </a:accent4>
      <a:accent5>
        <a:srgbClr val="66BDE5"/>
      </a:accent5>
      <a:accent6>
        <a:srgbClr val="B9D87B"/>
      </a:accent6>
      <a:hlink>
        <a:srgbClr val="000000"/>
      </a:hlink>
      <a:folHlink>
        <a:srgbClr val="000000"/>
      </a:folHlink>
    </a:clrScheme>
    <a:fontScheme name="Region Örebro lä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yRegion Örebro.potx" id="{B78BCBC1-89A8-4B9A-A707-04F7E41438BA}" vid="{2B502B92-812E-4B4B-B5BC-1986D3C4054B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Örebro</Template>
  <TotalTime>689</TotalTime>
  <Words>1024</Words>
  <Application>Microsoft Office PowerPoint</Application>
  <PresentationFormat>Bildspel på skärmen (16:9)</PresentationFormat>
  <Paragraphs>125</Paragraphs>
  <Slides>13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13</vt:i4>
      </vt:variant>
    </vt:vector>
  </HeadingPairs>
  <TitlesOfParts>
    <vt:vector size="19" baseType="lpstr">
      <vt:lpstr>Arial</vt:lpstr>
      <vt:lpstr>Calibri</vt:lpstr>
      <vt:lpstr>Region Örebro län - Standardlayouter</vt:lpstr>
      <vt:lpstr>Region Örebro län - Varianter av våg</vt:lpstr>
      <vt:lpstr>Region Örebro län - Bildlayouter</vt:lpstr>
      <vt:lpstr>Region Örebro län - Rubriksidor/kapitelsidor</vt:lpstr>
      <vt:lpstr>Kultursamhället - utvecklad samverkan mellan stat, region och kommmun</vt:lpstr>
      <vt:lpstr>PowerPoint-presentation</vt:lpstr>
      <vt:lpstr>Regionala aktörer med verksamhetsmedel</vt:lpstr>
      <vt:lpstr>Samverkansmodellen i praktiken</vt:lpstr>
      <vt:lpstr>Kultursamhället – utvecklad samverkan mellan stat, region och kommun</vt:lpstr>
      <vt:lpstr>Bakgrund/kritik mot modellen</vt:lpstr>
      <vt:lpstr>Inledningsvis</vt:lpstr>
      <vt:lpstr>Kommunerna i modellen</vt:lpstr>
      <vt:lpstr>Regionerna i modellen</vt:lpstr>
      <vt:lpstr>Staten i modellen</vt:lpstr>
      <vt:lpstr>Kultursamverkansplaner</vt:lpstr>
      <vt:lpstr>PowerPoint-presentation</vt:lpstr>
      <vt:lpstr>Finansiering</vt:lpstr>
    </vt:vector>
  </TitlesOfParts>
  <Company>Region Örebro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Kultursamhället - utvecklad samverkan mellan stat, region och kommmun</dc:title>
  <dc:creator>Jansson Petra, Reg utv Kultur och ideell sektor</dc:creator>
  <cp:lastModifiedBy>Jansson Petra, Reg utv Kultur och ideell sektor</cp:lastModifiedBy>
  <cp:revision>26</cp:revision>
  <cp:lastPrinted>2024-01-12T13:31:24Z</cp:lastPrinted>
  <dcterms:created xsi:type="dcterms:W3CDTF">2024-01-04T12:29:53Z</dcterms:created>
  <dcterms:modified xsi:type="dcterms:W3CDTF">2024-03-14T08:48:28Z</dcterms:modified>
</cp:coreProperties>
</file>